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33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4269"/>
    <a:srgbClr val="113679"/>
    <a:srgbClr val="2AABE3"/>
    <a:srgbClr val="318DDE"/>
    <a:srgbClr val="FFA300"/>
    <a:srgbClr val="FFA2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733313-FF47-4877-82CB-FD3882F18DB9}" v="8" dt="2026-03-18T18:05:11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93" autoAdjust="0"/>
    <p:restoredTop sz="74964"/>
  </p:normalViewPr>
  <p:slideViewPr>
    <p:cSldViewPr snapToGrid="0" snapToObjects="1">
      <p:cViewPr varScale="1">
        <p:scale>
          <a:sx n="70" d="100"/>
          <a:sy n="70" d="100"/>
        </p:scale>
        <p:origin x="7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362"/>
    </p:cViewPr>
  </p:sorterViewPr>
  <p:notesViewPr>
    <p:cSldViewPr snapToGrid="0" snapToObjects="1">
      <p:cViewPr varScale="1">
        <p:scale>
          <a:sx n="60" d="100"/>
          <a:sy n="60" d="100"/>
        </p:scale>
        <p:origin x="3264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tags" Target="tags/tag1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s Curran" userId="65631faf-52b5-41bb-b829-61f84cb8adf9" providerId="ADAL" clId="{02861897-1F52-4ACD-BB51-2E11EEEBF635}"/>
    <pc:docChg chg="modSld">
      <pc:chgData name="Gus Curran" userId="65631faf-52b5-41bb-b829-61f84cb8adf9" providerId="ADAL" clId="{02861897-1F52-4ACD-BB51-2E11EEEBF635}" dt="2026-03-18T18:48:44.566" v="4" actId="1076"/>
      <pc:docMkLst>
        <pc:docMk/>
      </pc:docMkLst>
      <pc:sldChg chg="modSp mod">
        <pc:chgData name="Gus Curran" userId="65631faf-52b5-41bb-b829-61f84cb8adf9" providerId="ADAL" clId="{02861897-1F52-4ACD-BB51-2E11EEEBF635}" dt="2026-03-18T18:48:44.566" v="4" actId="1076"/>
        <pc:sldMkLst>
          <pc:docMk/>
          <pc:sldMk cId="144615522" sldId="339"/>
        </pc:sldMkLst>
        <pc:spChg chg="mod">
          <ac:chgData name="Gus Curran" userId="65631faf-52b5-41bb-b829-61f84cb8adf9" providerId="ADAL" clId="{02861897-1F52-4ACD-BB51-2E11EEEBF635}" dt="2026-03-18T18:48:44.566" v="4" actId="1076"/>
          <ac:spMkLst>
            <pc:docMk/>
            <pc:sldMk cId="144615522" sldId="339"/>
            <ac:spMk id="4" creationId="{4AA9FCF7-213E-AFA9-D87E-3075A2AD9BA7}"/>
          </ac:spMkLst>
        </pc:spChg>
        <pc:spChg chg="mod">
          <ac:chgData name="Gus Curran" userId="65631faf-52b5-41bb-b829-61f84cb8adf9" providerId="ADAL" clId="{02861897-1F52-4ACD-BB51-2E11EEEBF635}" dt="2026-03-18T18:31:24.405" v="0" actId="2711"/>
          <ac:spMkLst>
            <pc:docMk/>
            <pc:sldMk cId="144615522" sldId="339"/>
            <ac:spMk id="18" creationId="{74D8134D-ECE8-2872-5323-86F87EA3B37F}"/>
          </ac:spMkLst>
        </pc:spChg>
        <pc:spChg chg="mod">
          <ac:chgData name="Gus Curran" userId="65631faf-52b5-41bb-b829-61f84cb8adf9" providerId="ADAL" clId="{02861897-1F52-4ACD-BB51-2E11EEEBF635}" dt="2026-03-18T18:32:57.770" v="2" actId="2711"/>
          <ac:spMkLst>
            <pc:docMk/>
            <pc:sldMk cId="144615522" sldId="339"/>
            <ac:spMk id="19" creationId="{04588B4E-F91F-525A-B9A3-B18366032A7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A7DDF73-2A3E-4FA5-B2AF-C21AC38DEB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A4B71D-B2D5-4063-8D2C-0DF0B31CE4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2216D-B2F6-4423-8C33-1190FD869A7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E752B7-1460-4D82-A92F-4EC1EE4A09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77D054-43A0-40BF-9D50-D88B2EE07C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3353D-CE26-44C4-8BE8-71A509522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20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17C9E-4694-401B-811B-7D69BF4FF6D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7F787E-F5AB-44CD-874D-5882E9A21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9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7F787E-F5AB-44CD-874D-5882E9A219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23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090562" y="2297920"/>
            <a:ext cx="8017225" cy="2159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1" i="0">
                <a:solidFill>
                  <a:srgbClr val="F9A11B"/>
                </a:solidFill>
                <a:latin typeface="Josefin Sans"/>
                <a:cs typeface="Josefi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25282A"/>
                </a:solidFill>
                <a:latin typeface="Yantramanav Light"/>
                <a:cs typeface="Yantramanav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2618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rgbClr val="F9A11B"/>
                </a:solidFill>
                <a:latin typeface="Josefin Sans"/>
                <a:cs typeface="Josefi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25282A"/>
                </a:solidFill>
                <a:latin typeface="Yantramanav Light"/>
                <a:cs typeface="Yantramanav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8856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45399" y="5970599"/>
            <a:ext cx="3246554" cy="67641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rgbClr val="F9A11B"/>
                </a:solidFill>
                <a:latin typeface="Josefin Sans"/>
                <a:cs typeface="Josefi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577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1" i="0">
                <a:solidFill>
                  <a:srgbClr val="F9A11B"/>
                </a:solidFill>
                <a:latin typeface="Josefin Sans"/>
                <a:cs typeface="Josefi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326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957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Line Headline, No Icons in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C63D5B9-0F77-A046-BC90-5455149CA729}"/>
              </a:ext>
            </a:extLst>
          </p:cNvPr>
          <p:cNvSpPr/>
          <p:nvPr userDrawn="1"/>
        </p:nvSpPr>
        <p:spPr>
          <a:xfrm>
            <a:off x="0" y="4940147"/>
            <a:ext cx="12192000" cy="1629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CFD21-E0FA-3F4C-B653-47E254E96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269107"/>
            <a:ext cx="10582083" cy="5198600"/>
          </a:xfrm>
        </p:spPr>
        <p:txBody>
          <a:bodyPr/>
          <a:lstStyle>
            <a:lvl1pPr>
              <a:defRPr>
                <a:latin typeface="Yantramanav" panose="02000000000000000000" pitchFamily="2" charset="0"/>
                <a:cs typeface="Yantramanav" panose="02000000000000000000" pitchFamily="2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>
                <a:latin typeface="Yantramanav" panose="02000000000000000000" pitchFamily="2" charset="0"/>
                <a:cs typeface="Yantramanav" panose="02000000000000000000" pitchFamily="2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Yantramanav" panose="02000000000000000000" pitchFamily="2" charset="0"/>
                <a:cs typeface="Yantramanav" panose="02000000000000000000" pitchFamily="2" charset="0"/>
              </a:defRPr>
            </a:lvl3pPr>
            <a:lvl4pPr marL="1600200" indent="-228600">
              <a:buFont typeface="System Font Regular"/>
              <a:buChar char="-"/>
              <a:defRPr>
                <a:latin typeface="Yantramanav" panose="02000000000000000000" pitchFamily="2" charset="0"/>
                <a:cs typeface="Yantramanav" panose="02000000000000000000" pitchFamily="2" charset="0"/>
              </a:defRPr>
            </a:lvl4pPr>
            <a:lvl5pPr>
              <a:defRPr>
                <a:latin typeface="Yantramanav" panose="02000000000000000000" pitchFamily="2" charset="0"/>
                <a:cs typeface="Yantramanav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E949697-0A73-F742-8CE1-D14C82F51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30450" y="181129"/>
            <a:ext cx="9678988" cy="600075"/>
          </a:xfrm>
        </p:spPr>
        <p:txBody>
          <a:bodyPr>
            <a:normAutofit/>
          </a:bodyPr>
          <a:lstStyle>
            <a:lvl1pPr marL="0" indent="0" algn="r">
              <a:buNone/>
              <a:defRPr sz="3200">
                <a:solidFill>
                  <a:srgbClr val="318DDE"/>
                </a:solidFill>
                <a:latin typeface="Permanent Marker" panose="02000000000000000000" pitchFamily="2" charset="0"/>
              </a:defRPr>
            </a:lvl1pPr>
          </a:lstStyle>
          <a:p>
            <a:pPr lvl="0"/>
            <a:r>
              <a:rPr lang="en-US" dirty="0"/>
              <a:t>1 Line Headline – No Icons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725EF28D-34C4-D36B-DE12-92DF12E3612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79513" y="6645275"/>
            <a:ext cx="2250937" cy="212725"/>
          </a:xfrm>
          <a:prstGeom prst="rect">
            <a:avLst/>
          </a:prstGeom>
          <a:solidFill>
            <a:srgbClr val="094269"/>
          </a:solidFill>
        </p:spPr>
        <p:txBody>
          <a:bodyPr/>
          <a:lstStyle>
            <a:lvl1pPr>
              <a:defRPr sz="1100" b="0"/>
            </a:lvl1pPr>
          </a:lstStyle>
          <a:p>
            <a:r>
              <a:rPr lang="en-US" dirty="0"/>
              <a:t>Copyright 2025 SMART Recovery ®</a:t>
            </a:r>
          </a:p>
        </p:txBody>
      </p:sp>
    </p:spTree>
    <p:extLst>
      <p:ext uri="{BB962C8B-B14F-4D97-AF65-F5344CB8AC3E}">
        <p14:creationId xmlns:p14="http://schemas.microsoft.com/office/powerpoint/2010/main" val="1997975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6383" y="2160537"/>
            <a:ext cx="8062992" cy="2463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1" i="0">
                <a:solidFill>
                  <a:srgbClr val="F9A11B"/>
                </a:solidFill>
                <a:latin typeface="Josefin Sans"/>
                <a:cs typeface="Josefi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67300" y="1934794"/>
            <a:ext cx="6480175" cy="4051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25282A"/>
                </a:solidFill>
                <a:latin typeface="Yantramanav Light"/>
                <a:cs typeface="Yantramanav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963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4g.to/SMART" TargetMode="Externa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A7FACB4-E945-FA02-BCC4-603E9A0A3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id="{0217199B-EECF-5B9A-E226-C12FBC7C7D49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45399" y="5970599"/>
            <a:ext cx="3246554" cy="676416"/>
          </a:xfrm>
          <a:prstGeom prst="rect">
            <a:avLst/>
          </a:prstGeom>
        </p:spPr>
      </p:pic>
      <p:sp>
        <p:nvSpPr>
          <p:cNvPr id="3" name="object 3">
            <a:extLst>
              <a:ext uri="{FF2B5EF4-FFF2-40B4-BE49-F238E27FC236}">
                <a16:creationId xmlns:a16="http://schemas.microsoft.com/office/drawing/2014/main" id="{EF2FEE55-AD14-DD02-3B69-3349DD5691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0000" y="278980"/>
            <a:ext cx="7780567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0" dirty="0">
                <a:solidFill>
                  <a:srgbClr val="488AC9"/>
                </a:solidFill>
                <a:latin typeface="Avenir Black"/>
                <a:cs typeface="Yantramanav"/>
              </a:rPr>
              <a:t>Your Voice Matters</a:t>
            </a:r>
            <a:endParaRPr sz="6000" dirty="0">
              <a:latin typeface="Avenir Black"/>
              <a:cs typeface="Yantramanav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AA9FCF7-213E-AFA9-D87E-3075A2AD9BA7}"/>
              </a:ext>
            </a:extLst>
          </p:cNvPr>
          <p:cNvSpPr txBox="1"/>
          <p:nvPr/>
        </p:nvSpPr>
        <p:spPr>
          <a:xfrm>
            <a:off x="555347" y="3229117"/>
            <a:ext cx="7389872" cy="35214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800" marR="0" lvl="0" indent="-342900" algn="ctr" defTabSz="914400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9A11B"/>
              </a:buClr>
              <a:buSzTx/>
              <a:buFont typeface="Yantramanav"/>
              <a:buChar char="•"/>
              <a:tabLst>
                <a:tab pos="432434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randon Text Office  Regular" panose="020B0503020203060203" pitchFamily="34" charset="0"/>
                <a:cs typeface="Yantramanav Light"/>
              </a:rPr>
              <a:t>Completely anonymous</a:t>
            </a:r>
          </a:p>
          <a:p>
            <a:pPr marL="431800" marR="0" lvl="0" indent="-342900" algn="ctr" defTabSz="914400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9A11B"/>
              </a:buClr>
              <a:buSzTx/>
              <a:buFont typeface="Yantramanav"/>
              <a:buChar char="•"/>
              <a:tabLst>
                <a:tab pos="432434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randon Text Office  Regular" panose="020B0503020203060203" pitchFamily="34" charset="0"/>
                <a:cs typeface="Yantramanav Light"/>
              </a:rPr>
              <a:t>Takes about 2 minutes</a:t>
            </a:r>
          </a:p>
          <a:p>
            <a:pPr marL="431800" marR="0" lvl="0" indent="-342900" algn="ctr" defTabSz="914400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9A11B"/>
              </a:buClr>
              <a:buSzTx/>
              <a:buFont typeface="Yantramanav"/>
              <a:buChar char="•"/>
              <a:tabLst>
                <a:tab pos="432434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randon Text Office  Regular" panose="020B0503020203060203" pitchFamily="34" charset="0"/>
                <a:cs typeface="Yantramanav Light"/>
              </a:rPr>
              <a:t>You can share feedback anytime you attend</a:t>
            </a:r>
          </a:p>
          <a:p>
            <a:pPr marL="431800" marR="0" lvl="0" indent="-342900" algn="ctr" defTabSz="914400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9A11B"/>
              </a:buClr>
              <a:buSzTx/>
              <a:buFont typeface="Yantramanav"/>
              <a:buChar char="•"/>
              <a:tabLst>
                <a:tab pos="432434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randon Text Office  Regular" panose="020B0503020203060203" pitchFamily="34" charset="0"/>
                <a:cs typeface="Yantramanav Light"/>
              </a:rPr>
              <a:t>Not connected to any facilitator or specific meeting</a:t>
            </a:r>
          </a:p>
          <a:p>
            <a:pPr marL="88900" marR="0" lvl="0" defTabSz="91440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9A11B"/>
              </a:buClr>
              <a:buSzTx/>
              <a:tabLst>
                <a:tab pos="432434" algn="l"/>
              </a:tabLst>
              <a:defRPr/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Yantramanav Light"/>
              <a:cs typeface="Yantramanav Light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B75CD222-534C-046D-00DA-4175F34646F4}"/>
              </a:ext>
            </a:extLst>
          </p:cNvPr>
          <p:cNvSpPr/>
          <p:nvPr/>
        </p:nvSpPr>
        <p:spPr>
          <a:xfrm>
            <a:off x="8523821" y="1537451"/>
            <a:ext cx="2801242" cy="2782813"/>
          </a:xfrm>
          <a:custGeom>
            <a:avLst/>
            <a:gdLst/>
            <a:ahLst/>
            <a:cxnLst/>
            <a:rect l="l" t="t" r="r" b="b"/>
            <a:pathLst>
              <a:path w="4536440" h="4536440">
                <a:moveTo>
                  <a:pt x="0" y="4536008"/>
                </a:moveTo>
                <a:lnTo>
                  <a:pt x="4535995" y="4536008"/>
                </a:lnTo>
                <a:lnTo>
                  <a:pt x="4535995" y="0"/>
                </a:lnTo>
                <a:lnTo>
                  <a:pt x="0" y="0"/>
                </a:lnTo>
                <a:lnTo>
                  <a:pt x="0" y="4536008"/>
                </a:lnTo>
                <a:close/>
              </a:path>
            </a:pathLst>
          </a:custGeom>
          <a:ln w="63500">
            <a:solidFill>
              <a:srgbClr val="F9A11B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8" name="object 8">
            <a:extLst>
              <a:ext uri="{FF2B5EF4-FFF2-40B4-BE49-F238E27FC236}">
                <a16:creationId xmlns:a16="http://schemas.microsoft.com/office/drawing/2014/main" id="{C8A8B8BF-2367-9361-0B11-223E5D2FA6C0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8668" y="5598076"/>
            <a:ext cx="1089603" cy="1089593"/>
          </a:xfrm>
          <a:prstGeom prst="rect">
            <a:avLst/>
          </a:prstGeom>
        </p:spPr>
      </p:pic>
      <p:pic>
        <p:nvPicPr>
          <p:cNvPr id="9" name="object 9">
            <a:extLst>
              <a:ext uri="{FF2B5EF4-FFF2-40B4-BE49-F238E27FC236}">
                <a16:creationId xmlns:a16="http://schemas.microsoft.com/office/drawing/2014/main" id="{802F003A-106D-98A4-6A72-F74458797706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368663" y="0"/>
            <a:ext cx="1564597" cy="12599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1C777D-EA2B-1E90-17C8-8BA7E39E41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45399" y="1648096"/>
            <a:ext cx="2562569" cy="256256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4D8134D-ECE8-2872-5323-86F87EA3B37F}"/>
              </a:ext>
            </a:extLst>
          </p:cNvPr>
          <p:cNvSpPr txBox="1"/>
          <p:nvPr/>
        </p:nvSpPr>
        <p:spPr>
          <a:xfrm>
            <a:off x="673469" y="1259924"/>
            <a:ext cx="7016449" cy="19691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286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randon Text Office Bold" panose="020B0803020203060203" pitchFamily="34" charset="0"/>
              </a:rPr>
              <a:t>Every time you attend a meeting, your experience helps make SMART Recovery meetings better—for you and others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randon Text Office Bold" panose="020B0803020203060203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randon Text Office Bold" panose="020B0803020203060203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588B4E-F91F-525A-B9A3-B18366032A75}"/>
              </a:ext>
            </a:extLst>
          </p:cNvPr>
          <p:cNvSpPr txBox="1"/>
          <p:nvPr/>
        </p:nvSpPr>
        <p:spPr>
          <a:xfrm>
            <a:off x="8362558" y="4479137"/>
            <a:ext cx="2924958" cy="1402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28600" algn="l"/>
              </a:tabLst>
              <a:defRPr/>
            </a:pPr>
            <a:r>
              <a:rPr lang="en-US" b="1" dirty="0">
                <a:latin typeface="Brandon Text Office  Regular" panose="020B0503020203060203" pitchFamily="34" charset="0"/>
              </a:rPr>
              <a:t>Share your experience</a:t>
            </a:r>
          </a:p>
          <a:p>
            <a:pPr algn="ctr">
              <a:lnSpc>
                <a:spcPct val="115000"/>
              </a:lnSpc>
              <a:tabLst>
                <a:tab pos="228600" algn="l"/>
              </a:tabLst>
              <a:defRPr/>
            </a:pPr>
            <a:r>
              <a:rPr lang="en-US" sz="1800" dirty="0">
                <a:effectLst/>
                <a:latin typeface="Brandon Text Office  Regular" panose="020B0503020203060203" pitchFamily="34" charset="0"/>
                <a:ea typeface="MS Mincho" panose="02020609040205080304" pitchFamily="49" charset="-128"/>
                <a:cs typeface="Times New Roman" panose="02020603050405020304" pitchFamily="18" charset="0"/>
                <a:hlinkClick r:id="rId8"/>
              </a:rPr>
              <a:t>https://p4g.to/SMART</a:t>
            </a:r>
            <a:endParaRPr lang="en-US" sz="1800" dirty="0">
              <a:effectLst/>
              <a:latin typeface="Brandon Text Office  Regular" panose="020B0503020203060203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28600" algn="l"/>
              </a:tabLst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6155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42802</TotalTime>
  <Words>56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5" baseType="lpstr">
      <vt:lpstr>Aptos</vt:lpstr>
      <vt:lpstr>Arial</vt:lpstr>
      <vt:lpstr>Avenir Black</vt:lpstr>
      <vt:lpstr>Brandon Text Office  Regular</vt:lpstr>
      <vt:lpstr>Brandon Text Office Bold</vt:lpstr>
      <vt:lpstr>Calibri</vt:lpstr>
      <vt:lpstr>Courier New</vt:lpstr>
      <vt:lpstr>Josefin Sans</vt:lpstr>
      <vt:lpstr>Permanent Marker</vt:lpstr>
      <vt:lpstr>System Font Regular</vt:lpstr>
      <vt:lpstr>Wingdings</vt:lpstr>
      <vt:lpstr>Yantramanav</vt:lpstr>
      <vt:lpstr>Yantramanav Light</vt:lpstr>
      <vt:lpstr>Office Theme</vt:lpstr>
      <vt:lpstr>Your Voice Matters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Info NEO Box Stars</dc:creator>
  <cp:lastModifiedBy>Gus Curran</cp:lastModifiedBy>
  <cp:revision>78</cp:revision>
  <dcterms:created xsi:type="dcterms:W3CDTF">2021-07-20T16:06:49Z</dcterms:created>
  <dcterms:modified xsi:type="dcterms:W3CDTF">2026-03-18T18:48:49Z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ABF1D211-7C34-4065-9E82-B1BF9F374F1A</vt:lpwstr>
  </property>
  <property fmtid="{D5CDD505-2E9C-101B-9397-08002B2CF9AE}" pid="3" name="ArticulatePath">
    <vt:lpwstr>Participant Survey PPT slide</vt:lpwstr>
  </property>
</Properties>
</file>